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1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orgi" initials="G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8E143-56A9-41F4-BCEA-D5FBDF0E549B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FBD47-28A9-4248-A499-9A3B34B8D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3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27376B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rgbClr val="27376B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9pPr>
          </a:lstStyle>
          <a:p>
            <a:pPr eaLnBrk="1" hangingPunct="1"/>
            <a:fld id="{E37CDBFE-6D5E-4039-9BAE-8B927CE0BF1B}" type="slidenum">
              <a:rPr lang="nl-NL" sz="1200" smtClean="0">
                <a:solidFill>
                  <a:prstClr val="black"/>
                </a:solidFill>
              </a:rPr>
              <a:pPr eaLnBrk="1" hangingPunct="1"/>
              <a:t>1</a:t>
            </a:fld>
            <a:endParaRPr lang="nl-NL" sz="1200" smtClean="0">
              <a:solidFill>
                <a:prstClr val="black"/>
              </a:solidFill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27376B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rgbClr val="27376B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9pPr>
          </a:lstStyle>
          <a:p>
            <a:pPr eaLnBrk="1" hangingPunct="1"/>
            <a:fld id="{19FC84C5-AD59-4FF4-A301-F79D06EB5CAC}" type="slidenum">
              <a:rPr lang="nl-NL" sz="1200" smtClean="0">
                <a:solidFill>
                  <a:prstClr val="black"/>
                </a:solidFill>
              </a:rPr>
              <a:pPr eaLnBrk="1" hangingPunct="1"/>
              <a:t>2</a:t>
            </a:fld>
            <a:endParaRPr lang="nl-NL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27376B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rgbClr val="27376B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9pPr>
          </a:lstStyle>
          <a:p>
            <a:pPr eaLnBrk="1" hangingPunct="1"/>
            <a:fld id="{19FC84C5-AD59-4FF4-A301-F79D06EB5CAC}" type="slidenum">
              <a:rPr lang="nl-NL" sz="1200" smtClean="0">
                <a:solidFill>
                  <a:prstClr val="black"/>
                </a:solidFill>
              </a:rPr>
              <a:pPr eaLnBrk="1" hangingPunct="1"/>
              <a:t>3</a:t>
            </a:fld>
            <a:endParaRPr lang="nl-NL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27376B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rgbClr val="27376B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9pPr>
          </a:lstStyle>
          <a:p>
            <a:pPr eaLnBrk="1" hangingPunct="1"/>
            <a:fld id="{5A7A5B9C-C01E-44F4-AEA7-ED254FED7EDD}" type="slidenum">
              <a:rPr lang="nl-NL" sz="1200" smtClean="0">
                <a:solidFill>
                  <a:prstClr val="black"/>
                </a:solidFill>
              </a:rPr>
              <a:pPr eaLnBrk="1" hangingPunct="1"/>
              <a:t>4</a:t>
            </a:fld>
            <a:endParaRPr lang="nl-NL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27376B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rgbClr val="27376B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9pPr>
          </a:lstStyle>
          <a:p>
            <a:pPr eaLnBrk="1" hangingPunct="1"/>
            <a:fld id="{A234F2F4-EAD6-4511-BB2E-84DE90C29B28}" type="slidenum">
              <a:rPr lang="nl-NL" sz="1200" smtClean="0">
                <a:solidFill>
                  <a:prstClr val="black"/>
                </a:solidFill>
              </a:rPr>
              <a:pPr eaLnBrk="1" hangingPunct="1"/>
              <a:t>5</a:t>
            </a:fld>
            <a:endParaRPr lang="nl-NL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844675"/>
            <a:ext cx="8280400" cy="6477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Click to edit Master subtitle style</a:t>
            </a:r>
          </a:p>
        </p:txBody>
      </p:sp>
      <p:sp>
        <p:nvSpPr>
          <p:cNvPr id="278538" name="Rectangle 10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9826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3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105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675"/>
            <a:ext cx="3997325" cy="428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6925" y="1844675"/>
            <a:ext cx="3997325" cy="428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95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628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31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6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214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781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1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3850" y="631825"/>
            <a:ext cx="2071688" cy="54943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31825"/>
            <a:ext cx="6064250" cy="54943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211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631825"/>
            <a:ext cx="8277225" cy="10080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44675"/>
            <a:ext cx="3997325" cy="4281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6925" y="1844675"/>
            <a:ext cx="3997325" cy="4281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4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631825"/>
            <a:ext cx="82772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44675"/>
            <a:ext cx="8147050" cy="428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1378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27376B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7376B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27376B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27376B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27376B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27376B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27376B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27376B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27376B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title"/>
          </p:nvPr>
        </p:nvSpPr>
        <p:spPr>
          <a:xfrm>
            <a:off x="179512" y="631825"/>
            <a:ext cx="8964488" cy="10080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800" dirty="0" smtClean="0"/>
              <a:t>Heart comorbidity correlates </a:t>
            </a:r>
            <a:r>
              <a:rPr lang="en-US" sz="2800" dirty="0"/>
              <a:t>with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lung </a:t>
            </a:r>
            <a:r>
              <a:rPr lang="en-US" sz="2800" dirty="0"/>
              <a:t>toxicity after (chemo)radiotherapy</a:t>
            </a:r>
            <a:endParaRPr lang="nl-NL" sz="1200" dirty="0" smtClean="0">
              <a:latin typeface="+mn-lt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67544" y="5359896"/>
            <a:ext cx="6984776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nl-NL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Georgi </a:t>
            </a:r>
            <a:r>
              <a:rPr lang="nl-NL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Nalbantov, 2013</a:t>
            </a:r>
            <a:endParaRPr lang="nl-NL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429" y="593643"/>
            <a:ext cx="1539355" cy="49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0" y="6046135"/>
            <a:ext cx="7339260" cy="811865"/>
            <a:chOff x="1415337" y="4986438"/>
            <a:chExt cx="14252028" cy="1576551"/>
          </a:xfrm>
        </p:grpSpPr>
        <p:pic>
          <p:nvPicPr>
            <p:cNvPr id="8" name="Picture 51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415337" y="4986438"/>
              <a:ext cx="14252028" cy="1576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8382" y="6225815"/>
              <a:ext cx="748958" cy="287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8100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761" y="2553703"/>
            <a:ext cx="4614863" cy="390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31825"/>
            <a:ext cx="8649311" cy="1008063"/>
          </a:xfrm>
        </p:spPr>
        <p:txBody>
          <a:bodyPr/>
          <a:lstStyle/>
          <a:p>
            <a:pPr eaLnBrk="1" hangingPunct="1">
              <a:defRPr/>
            </a:pPr>
            <a:r>
              <a:rPr lang="nl-NL" sz="2800" dirty="0" smtClean="0"/>
              <a:t>Results: </a:t>
            </a:r>
            <a:br>
              <a:rPr lang="nl-NL" sz="2800" dirty="0" smtClean="0"/>
            </a:br>
            <a:r>
              <a:rPr lang="nl-NL" sz="2800" dirty="0" smtClean="0"/>
              <a:t>cardiac </a:t>
            </a:r>
            <a:r>
              <a:rPr lang="nl-NL" sz="2800" dirty="0"/>
              <a:t>comorbidity and </a:t>
            </a:r>
            <a:r>
              <a:rPr lang="nl-NL" sz="2800" dirty="0" smtClean="0"/>
              <a:t>dyspnea ≥ 2 </a:t>
            </a:r>
            <a:r>
              <a:rPr lang="nl-NL" sz="2800" dirty="0"/>
              <a:t>are correlated</a:t>
            </a:r>
            <a:endParaRPr lang="nl-NL" sz="2800" dirty="0" smtClean="0">
              <a:latin typeface="+mn-lt"/>
            </a:endParaRPr>
          </a:p>
        </p:txBody>
      </p:sp>
      <p:sp>
        <p:nvSpPr>
          <p:cNvPr id="21523" name="TextBox 4"/>
          <p:cNvSpPr txBox="1">
            <a:spLocks noChangeArrowheads="1"/>
          </p:cNvSpPr>
          <p:nvPr/>
        </p:nvSpPr>
        <p:spPr bwMode="auto">
          <a:xfrm>
            <a:off x="468313" y="1772816"/>
            <a:ext cx="81422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27376B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rgbClr val="27376B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cs typeface="Arial" charset="0"/>
              </a:rPr>
              <a:t>2</a:t>
            </a:r>
            <a:r>
              <a:rPr lang="en-US" sz="2000" b="1" dirty="0">
                <a:solidFill>
                  <a:srgbClr val="000000"/>
                </a:solidFill>
                <a:cs typeface="Arial" charset="0"/>
              </a:rPr>
              <a:t>5</a:t>
            </a:r>
            <a:r>
              <a:rPr lang="en-US" sz="2000" b="1" dirty="0" smtClean="0">
                <a:solidFill>
                  <a:srgbClr val="000000"/>
                </a:solidFill>
                <a:cs typeface="Arial" charset="0"/>
              </a:rPr>
              <a:t>9 patients, training dataset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Patients from </a:t>
            </a:r>
            <a:r>
              <a:rPr lang="en-US" sz="1600" dirty="0" err="1" smtClean="0">
                <a:solidFill>
                  <a:srgbClr val="000000"/>
                </a:solidFill>
                <a:cs typeface="Arial" charset="0"/>
              </a:rPr>
              <a:t>azM</a:t>
            </a: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 Maastricht and Atrium Heerlen (The Netherlands)</a:t>
            </a:r>
            <a:endParaRPr lang="en-US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1550" name="TextBox 1"/>
          <p:cNvSpPr txBox="1">
            <a:spLocks noChangeArrowheads="1"/>
          </p:cNvSpPr>
          <p:nvPr/>
        </p:nvSpPr>
        <p:spPr bwMode="auto">
          <a:xfrm rot="-5400000">
            <a:off x="3375207" y="4153486"/>
            <a:ext cx="21240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27376B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rgbClr val="27376B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% patients  per group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5142787" y="6135389"/>
            <a:ext cx="12533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</a:rPr>
              <a:t>With cardiac</a:t>
            </a:r>
          </a:p>
          <a:p>
            <a:pPr algn="ctr" fontAlgn="b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</a:rPr>
              <a:t>comorbidity</a:t>
            </a: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6398576" y="6135687"/>
            <a:ext cx="1447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</a:rPr>
              <a:t>No cardiac comorbidity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51122" y="5342836"/>
            <a:ext cx="4160838" cy="1038492"/>
            <a:chOff x="107504" y="5050755"/>
            <a:chExt cx="4160838" cy="1038492"/>
          </a:xfrm>
        </p:grpSpPr>
        <p:sp>
          <p:nvSpPr>
            <p:cNvPr id="37" name="TextBox 36"/>
            <p:cNvSpPr txBox="1">
              <a:spLocks noChangeArrowheads="1"/>
            </p:cNvSpPr>
            <p:nvPr/>
          </p:nvSpPr>
          <p:spPr bwMode="auto">
            <a:xfrm>
              <a:off x="107504" y="5128338"/>
              <a:ext cx="416083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rgbClr val="27376B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rgbClr val="27376B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rgbClr val="27376B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rgbClr val="27376B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rgbClr val="27376B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27376B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27376B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27376B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27376B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800" b="1" dirty="0">
                  <a:solidFill>
                    <a:srgbClr val="000099"/>
                  </a:solidFill>
                </a:rPr>
                <a:t>Odds ratio</a:t>
              </a:r>
              <a:r>
                <a:rPr lang="en-US" sz="1800" dirty="0">
                  <a:solidFill>
                    <a:srgbClr val="000099"/>
                  </a:solidFill>
                </a:rPr>
                <a:t> </a:t>
              </a:r>
              <a:r>
                <a:rPr lang="en-US" sz="1800" b="1" dirty="0">
                  <a:solidFill>
                    <a:srgbClr val="000099"/>
                  </a:solidFill>
                </a:rPr>
                <a:t>= </a:t>
              </a:r>
              <a:r>
                <a:rPr lang="en-US" sz="1800" b="1" dirty="0" smtClean="0">
                  <a:solidFill>
                    <a:srgbClr val="000099"/>
                  </a:solidFill>
                </a:rPr>
                <a:t>(34/43) </a:t>
              </a:r>
              <a:r>
                <a:rPr lang="en-US" sz="1800" b="1" dirty="0">
                  <a:solidFill>
                    <a:srgbClr val="000099"/>
                  </a:solidFill>
                </a:rPr>
                <a:t>/ </a:t>
              </a:r>
              <a:r>
                <a:rPr lang="en-US" sz="1800" b="1" dirty="0" smtClean="0">
                  <a:solidFill>
                    <a:srgbClr val="000099"/>
                  </a:solidFill>
                </a:rPr>
                <a:t>(42/140) </a:t>
              </a:r>
              <a:r>
                <a:rPr lang="en-US" sz="1800" b="1" dirty="0">
                  <a:solidFill>
                    <a:srgbClr val="000099"/>
                  </a:solidFill>
                </a:rPr>
                <a:t>= </a:t>
              </a:r>
              <a:r>
                <a:rPr lang="en-US" sz="1800" b="1" dirty="0" smtClean="0">
                  <a:solidFill>
                    <a:srgbClr val="000099"/>
                  </a:solidFill>
                </a:rPr>
                <a:t>2.6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1800" b="1" dirty="0">
                <a:solidFill>
                  <a:srgbClr val="000099"/>
                </a:solidFill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800" b="1" dirty="0" smtClean="0">
                  <a:solidFill>
                    <a:srgbClr val="000099"/>
                  </a:solidFill>
                </a:rPr>
                <a:t>P-value = 0.0006</a:t>
              </a:r>
              <a:endParaRPr lang="en-US" sz="1800" b="1" dirty="0">
                <a:solidFill>
                  <a:srgbClr val="000099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107504" y="5050755"/>
              <a:ext cx="4032448" cy="103849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27376B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9512" y="2852936"/>
            <a:ext cx="4088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</a:rPr>
              <a:t>WITH cardiac comorbidity: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</a:rPr>
              <a:t>77 patients (30% of all)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491088" y="4626788"/>
            <a:ext cx="548640" cy="144016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7376B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83787" y="5297921"/>
            <a:ext cx="3600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34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5487632" y="2830584"/>
            <a:ext cx="548640" cy="1801368"/>
          </a:xfrm>
          <a:prstGeom prst="rect">
            <a:avLst/>
          </a:prstGeom>
          <a:solidFill>
            <a:srgbClr val="66FF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7376B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817896" y="2830584"/>
            <a:ext cx="548640" cy="2495491"/>
          </a:xfrm>
          <a:prstGeom prst="rect">
            <a:avLst/>
          </a:prstGeom>
          <a:solidFill>
            <a:srgbClr val="66FF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7376B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820800" y="5318008"/>
            <a:ext cx="550037" cy="740664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7376B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17302" y="5555002"/>
            <a:ext cx="3600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42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63497" y="3573016"/>
            <a:ext cx="3600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43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7849" y="3933056"/>
            <a:ext cx="47582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140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7801893" y="4797152"/>
            <a:ext cx="155856" cy="160676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7376B"/>
              </a:solidFill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7784285" y="4162087"/>
            <a:ext cx="155856" cy="160676"/>
          </a:xfrm>
          <a:prstGeom prst="rect">
            <a:avLst/>
          </a:prstGeom>
          <a:solidFill>
            <a:srgbClr val="66FF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7376B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6088" y="3966155"/>
            <a:ext cx="4088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</a:rPr>
              <a:t>WITH </a:t>
            </a:r>
            <a:r>
              <a:rPr lang="en-US" dirty="0">
                <a:solidFill>
                  <a:srgbClr val="000000"/>
                </a:solidFill>
              </a:rPr>
              <a:t>max dyspnea &gt;=2: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</a:rPr>
              <a:t>76 patients (29% of all)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69" y="6571079"/>
            <a:ext cx="46004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Nalbantov et al, 2013 (Radiotherapy and Oncology)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428381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31825"/>
            <a:ext cx="8649311" cy="1008063"/>
          </a:xfrm>
        </p:spPr>
        <p:txBody>
          <a:bodyPr/>
          <a:lstStyle/>
          <a:p>
            <a:pPr eaLnBrk="1" hangingPunct="1">
              <a:defRPr/>
            </a:pPr>
            <a:r>
              <a:rPr lang="nl-NL" sz="2800" dirty="0" smtClean="0"/>
              <a:t>Results: </a:t>
            </a:r>
            <a:br>
              <a:rPr lang="nl-NL" sz="2800" dirty="0" smtClean="0"/>
            </a:br>
            <a:r>
              <a:rPr lang="nl-NL" sz="2800" dirty="0" smtClean="0"/>
              <a:t>cardiac comorbidity and </a:t>
            </a:r>
            <a:r>
              <a:rPr lang="nl-NL" sz="2800" dirty="0"/>
              <a:t>dyspnea </a:t>
            </a:r>
            <a:r>
              <a:rPr lang="nl-NL" sz="2800" dirty="0" smtClean="0"/>
              <a:t>≥ 2 are correlated</a:t>
            </a:r>
            <a:endParaRPr lang="nl-NL" sz="2800" dirty="0" smtClean="0">
              <a:latin typeface="+mn-lt"/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1" y="1772816"/>
            <a:ext cx="91178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27376B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rgbClr val="27376B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cs typeface="Arial" charset="0"/>
              </a:rPr>
              <a:t>185 patients, validation set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107 patients </a:t>
            </a:r>
            <a:r>
              <a:rPr lang="en-US" sz="1600" dirty="0">
                <a:solidFill>
                  <a:srgbClr val="000000"/>
                </a:solidFill>
                <a:cs typeface="Arial" charset="0"/>
              </a:rPr>
              <a:t>from </a:t>
            </a: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UZ Gent (Belgium) </a:t>
            </a:r>
            <a:r>
              <a:rPr lang="en-US" sz="1600" dirty="0">
                <a:solidFill>
                  <a:srgbClr val="000000"/>
                </a:solidFill>
                <a:cs typeface="Arial" charset="0"/>
              </a:rPr>
              <a:t>and </a:t>
            </a: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78 </a:t>
            </a:r>
            <a:r>
              <a:rPr lang="en-US" sz="1600" dirty="0">
                <a:solidFill>
                  <a:srgbClr val="000000"/>
                </a:solidFill>
                <a:cs typeface="Arial" charset="0"/>
              </a:rPr>
              <a:t>from </a:t>
            </a: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Univ. </a:t>
            </a:r>
            <a:r>
              <a:rPr lang="en-US" sz="1600" dirty="0">
                <a:solidFill>
                  <a:srgbClr val="000000"/>
                </a:solidFill>
                <a:cs typeface="Arial" charset="0"/>
              </a:rPr>
              <a:t>Medical Center </a:t>
            </a: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Nijmegen (Netherlands)</a:t>
            </a:r>
            <a:endParaRPr lang="en-US" sz="1600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003" y="2553703"/>
            <a:ext cx="4614863" cy="390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TextBox 1"/>
          <p:cNvSpPr txBox="1">
            <a:spLocks noChangeArrowheads="1"/>
          </p:cNvSpPr>
          <p:nvPr/>
        </p:nvSpPr>
        <p:spPr bwMode="auto">
          <a:xfrm rot="16200000">
            <a:off x="3375207" y="4153486"/>
            <a:ext cx="21240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27376B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rgbClr val="27376B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% patients  per group</a:t>
            </a:r>
          </a:p>
        </p:txBody>
      </p:sp>
      <p:sp>
        <p:nvSpPr>
          <p:cNvPr id="36" name="Rectangle 3"/>
          <p:cNvSpPr>
            <a:spLocks noChangeArrowheads="1"/>
          </p:cNvSpPr>
          <p:nvPr/>
        </p:nvSpPr>
        <p:spPr bwMode="auto">
          <a:xfrm>
            <a:off x="5142787" y="6135389"/>
            <a:ext cx="12533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</a:rPr>
              <a:t>With cardiac</a:t>
            </a:r>
          </a:p>
          <a:p>
            <a:pPr algn="ctr" fontAlgn="b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</a:rPr>
              <a:t>comorbidity</a:t>
            </a: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6398576" y="6135687"/>
            <a:ext cx="1447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</a:rPr>
              <a:t>No cardiac comorbidity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752" y="5349218"/>
            <a:ext cx="4160838" cy="1038492"/>
            <a:chOff x="107504" y="5050755"/>
            <a:chExt cx="4160838" cy="1038492"/>
          </a:xfrm>
        </p:grpSpPr>
        <p:sp>
          <p:nvSpPr>
            <p:cNvPr id="38" name="TextBox 37"/>
            <p:cNvSpPr txBox="1">
              <a:spLocks noChangeArrowheads="1"/>
            </p:cNvSpPr>
            <p:nvPr/>
          </p:nvSpPr>
          <p:spPr bwMode="auto">
            <a:xfrm>
              <a:off x="107504" y="5128338"/>
              <a:ext cx="416083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rgbClr val="27376B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rgbClr val="27376B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rgbClr val="27376B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rgbClr val="27376B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rgbClr val="27376B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27376B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27376B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27376B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27376B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800" b="1" dirty="0">
                  <a:solidFill>
                    <a:srgbClr val="000099"/>
                  </a:solidFill>
                </a:rPr>
                <a:t>Odds ratio</a:t>
              </a:r>
              <a:r>
                <a:rPr lang="en-US" sz="1800" dirty="0">
                  <a:solidFill>
                    <a:srgbClr val="000099"/>
                  </a:solidFill>
                </a:rPr>
                <a:t> </a:t>
              </a:r>
              <a:r>
                <a:rPr lang="en-US" sz="1800" b="1" dirty="0">
                  <a:solidFill>
                    <a:srgbClr val="000099"/>
                  </a:solidFill>
                </a:rPr>
                <a:t>= </a:t>
              </a:r>
              <a:r>
                <a:rPr lang="en-US" sz="1800" b="1" dirty="0" smtClean="0">
                  <a:solidFill>
                    <a:srgbClr val="000099"/>
                  </a:solidFill>
                </a:rPr>
                <a:t>(17/17) </a:t>
              </a:r>
              <a:r>
                <a:rPr lang="en-US" sz="1800" b="1" dirty="0">
                  <a:solidFill>
                    <a:srgbClr val="000099"/>
                  </a:solidFill>
                </a:rPr>
                <a:t>/ </a:t>
              </a:r>
              <a:r>
                <a:rPr lang="en-US" sz="1800" b="1" dirty="0" smtClean="0">
                  <a:solidFill>
                    <a:srgbClr val="000099"/>
                  </a:solidFill>
                </a:rPr>
                <a:t>(47/104) </a:t>
              </a:r>
              <a:r>
                <a:rPr lang="en-US" sz="1800" b="1" dirty="0">
                  <a:solidFill>
                    <a:srgbClr val="000099"/>
                  </a:solidFill>
                </a:rPr>
                <a:t>= </a:t>
              </a:r>
              <a:r>
                <a:rPr lang="en-US" sz="1800" b="1" dirty="0" smtClean="0">
                  <a:solidFill>
                    <a:srgbClr val="000099"/>
                  </a:solidFill>
                </a:rPr>
                <a:t>2.2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1800" b="1" dirty="0">
                <a:solidFill>
                  <a:srgbClr val="000099"/>
                </a:solidFill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800" b="1" dirty="0" smtClean="0">
                  <a:solidFill>
                    <a:srgbClr val="000099"/>
                  </a:solidFill>
                </a:rPr>
                <a:t>P-value = 0.037</a:t>
              </a:r>
              <a:endParaRPr lang="en-US" sz="1800" b="1" dirty="0">
                <a:solidFill>
                  <a:srgbClr val="000099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107504" y="5050755"/>
              <a:ext cx="4032448" cy="103849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27376B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 bwMode="auto">
          <a:xfrm>
            <a:off x="5480182" y="4451503"/>
            <a:ext cx="548640" cy="1609344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7376B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83787" y="5297921"/>
            <a:ext cx="3600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17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5476735" y="2842159"/>
            <a:ext cx="548640" cy="1609344"/>
          </a:xfrm>
          <a:prstGeom prst="rect">
            <a:avLst/>
          </a:prstGeom>
          <a:solidFill>
            <a:srgbClr val="66FF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7376B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63497" y="3573016"/>
            <a:ext cx="3600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17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6823091" y="2802430"/>
            <a:ext cx="548640" cy="2495491"/>
          </a:xfrm>
          <a:prstGeom prst="rect">
            <a:avLst/>
          </a:prstGeom>
          <a:solidFill>
            <a:srgbClr val="66FF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7376B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66641" y="3933056"/>
            <a:ext cx="47582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104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6823091" y="5076974"/>
            <a:ext cx="548640" cy="98755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7376B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6094" y="5555002"/>
            <a:ext cx="3600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47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7801893" y="4797152"/>
            <a:ext cx="155856" cy="160676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7376B"/>
              </a:solidFill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7784285" y="4162087"/>
            <a:ext cx="155856" cy="160676"/>
          </a:xfrm>
          <a:prstGeom prst="rect">
            <a:avLst/>
          </a:prstGeom>
          <a:solidFill>
            <a:srgbClr val="66FF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7376B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9512" y="2852936"/>
            <a:ext cx="4088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</a:rPr>
              <a:t>WITH cardiac comorbidity: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</a:rPr>
              <a:t>34 patients (18% of all)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6088" y="3966155"/>
            <a:ext cx="4088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</a:rPr>
              <a:t>WITH </a:t>
            </a:r>
            <a:r>
              <a:rPr lang="en-US" b="1" dirty="0">
                <a:solidFill>
                  <a:srgbClr val="000000"/>
                </a:solidFill>
              </a:rPr>
              <a:t>max</a:t>
            </a:r>
            <a:r>
              <a:rPr lang="en-US" dirty="0">
                <a:solidFill>
                  <a:srgbClr val="000000"/>
                </a:solidFill>
              </a:rPr>
              <a:t> dyspnea &gt;=2: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solidFill>
                  <a:srgbClr val="000000"/>
                </a:solidFill>
              </a:rPr>
              <a:t>76 patients (34% of all)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69" y="6571079"/>
            <a:ext cx="46004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Nalbantov et al, 2013 (Radiotherapy and Oncology)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78459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Results: Multi</a:t>
            </a:r>
            <a:r>
              <a:rPr lang="en-US" sz="2800" dirty="0" smtClean="0">
                <a:cs typeface="Arial" pitchFamily="34" charset="0"/>
              </a:rPr>
              <a:t>variate analysis</a:t>
            </a:r>
            <a:endParaRPr lang="en-US" sz="2800" dirty="0" smtClean="0">
              <a:latin typeface="+mn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866570"/>
              </p:ext>
            </p:extLst>
          </p:nvPr>
        </p:nvGraphicFramePr>
        <p:xfrm>
          <a:off x="107504" y="2051609"/>
          <a:ext cx="6874796" cy="1550779"/>
        </p:xfrm>
        <a:graphic>
          <a:graphicData uri="http://schemas.openxmlformats.org/drawingml/2006/table">
            <a:tbl>
              <a:tblPr firstRow="1" firstCol="1" bandRow="1"/>
              <a:tblGrid>
                <a:gridCol w="2664296"/>
                <a:gridCol w="809334"/>
                <a:gridCol w="746598"/>
                <a:gridCol w="829552"/>
                <a:gridCol w="1825016"/>
              </a:tblGrid>
              <a:tr h="254104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GB" sz="1600" i="1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Input variable</a:t>
                      </a:r>
                      <a:endParaRPr lang="en-GB" sz="1600" noProof="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Coeff</a:t>
                      </a:r>
                      <a:r>
                        <a:rPr lang="en-GB" sz="16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en-GB" sz="1600" noProof="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S.E.</a:t>
                      </a:r>
                      <a:endParaRPr lang="en-GB" sz="1600" noProof="0">
                        <a:solidFill>
                          <a:srgbClr val="000000"/>
                        </a:solidFill>
                        <a:effectLst/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p-value</a:t>
                      </a:r>
                      <a:endParaRPr lang="en-GB" sz="1600" noProof="0">
                        <a:solidFill>
                          <a:srgbClr val="000000"/>
                        </a:solidFill>
                        <a:effectLst/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Odds ratio (95% CI)</a:t>
                      </a:r>
                      <a:endParaRPr lang="en-GB" sz="1600" noProof="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04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Cardiac comorbidity</a:t>
                      </a:r>
                      <a:endParaRPr lang="en-GB" sz="1600" noProof="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1.740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0.536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0.001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5.697</a:t>
                      </a:r>
                      <a:r>
                        <a:rPr lang="en-GB" sz="160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(1.993-16.28)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Pre-treatment dyspnea score</a:t>
                      </a:r>
                      <a:endParaRPr lang="en-US" sz="1600" dirty="0" smtClean="0">
                        <a:solidFill>
                          <a:srgbClr val="000000"/>
                        </a:solidFill>
                        <a:effectLst/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1.009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0.425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0.018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2.744 (1.192-6.314)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04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Lung Volume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-0.0004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0.0003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0.137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en-GB" sz="160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(0.999-1.000)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04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Tumour</a:t>
                      </a:r>
                      <a:r>
                        <a:rPr lang="en-GB" sz="16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location</a:t>
                      </a:r>
                      <a:r>
                        <a:rPr lang="en-GB" sz="8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(lower/upper</a:t>
                      </a:r>
                      <a:r>
                        <a:rPr lang="en-GB" sz="8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lobe)</a:t>
                      </a:r>
                      <a:endParaRPr lang="en-GB" sz="1200" noProof="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-0.591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0.543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0.276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0.554</a:t>
                      </a:r>
                      <a:r>
                        <a:rPr lang="en-GB" sz="1600" kern="1200" baseline="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(0.191-1.604)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259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FEV1 (in %)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-0.011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0.013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0.396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noProof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0.989 (0.963-1.015)</a:t>
                      </a:r>
                      <a:endParaRPr lang="en-GB" sz="1600" kern="1200" noProof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8072044" y="2061128"/>
            <a:ext cx="1039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i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Output</a:t>
            </a:r>
            <a:endParaRPr lang="en-US" sz="2400" dirty="0">
              <a:solidFill>
                <a:srgbClr val="27376B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690" y="1723549"/>
            <a:ext cx="50901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i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Variable selection method: the Wrapper approach</a:t>
            </a:r>
            <a:endParaRPr lang="en-US" sz="1600" dirty="0">
              <a:solidFill>
                <a:srgbClr val="27376B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957" y="3679538"/>
            <a:ext cx="3456384" cy="317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3841884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</a:rPr>
              <a:t>Training set (n=259):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99"/>
                </a:solidFill>
              </a:rPr>
              <a:t>AUC = 0.722</a:t>
            </a:r>
          </a:p>
        </p:txBody>
      </p:sp>
      <p:sp>
        <p:nvSpPr>
          <p:cNvPr id="4" name="Rectangle 3"/>
          <p:cNvSpPr/>
          <p:nvPr/>
        </p:nvSpPr>
        <p:spPr>
          <a:xfrm>
            <a:off x="755576" y="4834026"/>
            <a:ext cx="22276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</a:rPr>
              <a:t>Validation set (n=107):</a:t>
            </a:r>
            <a:endParaRPr lang="en-US" sz="1600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99"/>
                </a:solidFill>
              </a:rPr>
              <a:t>AUC </a:t>
            </a:r>
            <a:r>
              <a:rPr lang="en-US" sz="1600" dirty="0">
                <a:solidFill>
                  <a:srgbClr val="000099"/>
                </a:solidFill>
              </a:rPr>
              <a:t>= </a:t>
            </a:r>
            <a:r>
              <a:rPr lang="en-US" sz="1600" dirty="0" smtClean="0">
                <a:solidFill>
                  <a:srgbClr val="000099"/>
                </a:solidFill>
              </a:rPr>
              <a:t>0.727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4625" y="5899924"/>
            <a:ext cx="25058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</a:rPr>
              <a:t>MLD-only model (n=366):</a:t>
            </a:r>
            <a:endParaRPr lang="en-US" sz="1600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99"/>
                </a:solidFill>
              </a:rPr>
              <a:t>AUC </a:t>
            </a:r>
            <a:r>
              <a:rPr lang="en-US" sz="1600" dirty="0">
                <a:solidFill>
                  <a:srgbClr val="000099"/>
                </a:solidFill>
              </a:rPr>
              <a:t>= </a:t>
            </a:r>
            <a:r>
              <a:rPr lang="en-US" sz="1600" dirty="0" smtClean="0">
                <a:solidFill>
                  <a:srgbClr val="000099"/>
                </a:solidFill>
              </a:rPr>
              <a:t>0.502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2483768" y="4201924"/>
            <a:ext cx="786545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483768" y="5192360"/>
            <a:ext cx="787501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2483768" y="6282944"/>
            <a:ext cx="80858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7000089" y="2505670"/>
            <a:ext cx="214391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27376B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rgbClr val="27376B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rgbClr val="27376B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7376B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99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en-US" sz="1800" dirty="0" smtClean="0">
                <a:solidFill>
                  <a:srgbClr val="000099"/>
                </a:solidFill>
                <a:latin typeface="Calibri" pitchFamily="34" charset="0"/>
                <a:cs typeface="Calibri" pitchFamily="34" charset="0"/>
              </a:rPr>
              <a:t>yspnea grade &gt;=</a:t>
            </a:r>
            <a:r>
              <a:rPr lang="en-US" sz="1800" dirty="0">
                <a:solidFill>
                  <a:srgbClr val="000099"/>
                </a:solidFill>
                <a:latin typeface="Calibri" pitchFamily="34" charset="0"/>
                <a:cs typeface="Calibri" pitchFamily="34" charset="0"/>
              </a:rPr>
              <a:t>2 </a:t>
            </a:r>
            <a:r>
              <a:rPr lang="en-US" sz="1800" dirty="0" smtClean="0">
                <a:solidFill>
                  <a:srgbClr val="000099"/>
                </a:solidFill>
                <a:latin typeface="Calibri" pitchFamily="34" charset="0"/>
                <a:cs typeface="Calibri" pitchFamily="34" charset="0"/>
              </a:rPr>
              <a:t>between 1-6 months after treatment</a:t>
            </a:r>
            <a:endParaRPr lang="en-US" sz="1800" dirty="0">
              <a:solidFill>
                <a:srgbClr val="00009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76369" y="2311010"/>
            <a:ext cx="6891972" cy="230833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27376B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69" y="6571079"/>
            <a:ext cx="46004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Nalbantov et al, 2013 (Radiotherapy and Oncology)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95229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3" grpId="0"/>
      <p:bldP spid="4" grpId="0"/>
      <p:bldP spid="22" grpId="0"/>
      <p:bldP spid="25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Results: no significant correlation found between heart irradiation and dyspnea ≥ 2</a:t>
            </a:r>
            <a:endParaRPr lang="en-US" sz="2800" dirty="0" smtClean="0">
              <a:latin typeface="+mn-lt"/>
            </a:endParaRPr>
          </a:p>
        </p:txBody>
      </p:sp>
      <p:pic>
        <p:nvPicPr>
          <p:cNvPr id="25612" name="Picture 1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3" r="10041" b="11108"/>
          <a:stretch/>
        </p:blipFill>
        <p:spPr bwMode="auto">
          <a:xfrm>
            <a:off x="1030065" y="1749848"/>
            <a:ext cx="6669404" cy="4461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43444" y="6483685"/>
            <a:ext cx="31005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195093"/>
                </a:solidFill>
              </a:rPr>
              <a:t>CC = cardiac comorbidity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7699469" y="3502749"/>
            <a:ext cx="12231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195093"/>
                </a:solidFill>
              </a:rPr>
              <a:t>p-value =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195093"/>
                </a:solidFill>
              </a:rPr>
              <a:t>0.708</a:t>
            </a:r>
          </a:p>
        </p:txBody>
      </p:sp>
      <p:sp>
        <p:nvSpPr>
          <p:cNvPr id="7" name="Rectangle 6"/>
          <p:cNvSpPr/>
          <p:nvPr/>
        </p:nvSpPr>
        <p:spPr>
          <a:xfrm>
            <a:off x="7699469" y="1901442"/>
            <a:ext cx="13337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195093"/>
                </a:solidFill>
              </a:rPr>
              <a:t>n=259 patients, training dataset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2496401" y="2341490"/>
            <a:ext cx="1319608" cy="7716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flipV="1">
            <a:off x="2496401" y="2341490"/>
            <a:ext cx="0" cy="3048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3816009" y="2349206"/>
            <a:ext cx="0" cy="3048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2435224" y="1879825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70C0"/>
                </a:solidFill>
              </a:rPr>
              <a:t>with CC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47550" y="3573157"/>
            <a:ext cx="1201801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FFFFFF"/>
                </a:solidFill>
              </a:rPr>
              <a:t>Max dyspnea ≥ 2</a:t>
            </a:r>
          </a:p>
        </p:txBody>
      </p:sp>
      <p:cxnSp>
        <p:nvCxnSpPr>
          <p:cNvPr id="33" name="Straight Connector 32"/>
          <p:cNvCxnSpPr/>
          <p:nvPr/>
        </p:nvCxnSpPr>
        <p:spPr bwMode="auto">
          <a:xfrm>
            <a:off x="5304999" y="2337229"/>
            <a:ext cx="1319608" cy="11977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 flipV="1">
            <a:off x="5304999" y="2337229"/>
            <a:ext cx="0" cy="3048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 flipV="1">
            <a:off x="6609681" y="2344945"/>
            <a:ext cx="0" cy="3048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5243822" y="1875564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70C0"/>
                </a:solidFill>
              </a:rPr>
              <a:t>no CC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83109" y="3592321"/>
            <a:ext cx="1201801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FFFFFF"/>
                </a:solidFill>
              </a:rPr>
              <a:t>Max dyspnea ≥ 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852948" y="3592321"/>
            <a:ext cx="1201801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FFFFFF"/>
                </a:solidFill>
              </a:rPr>
              <a:t>Max dyspnea &lt; 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20200" y="3573016"/>
            <a:ext cx="1201801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FFFFFF"/>
                </a:solidFill>
              </a:rPr>
              <a:t>Max dyspnea &lt; 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761436" y="6154881"/>
            <a:ext cx="5690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195093"/>
                </a:solidFill>
              </a:rPr>
              <a:t>Box plot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0" y="6576018"/>
            <a:ext cx="46004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Nalbantov et al, 2013 (Radiotherapy and Oncology)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4319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algemene_presentatie[1]">
  <a:themeElements>
    <a:clrScheme name="algemene_presentatie[1]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gemene_presentatie[1]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rgbClr val="27376B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rgbClr val="27376B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lgemene_presentatie[1]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gemene_presentatie[1]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gemene_presentatie[1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gemene_presentatie[1]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gemene_presentatie[1]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gemene_presentatie[1]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gemene_presentatie[1]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gemene_presentatie[1]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gemene_presentatie[1]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gemene_presentatie[1]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gemene_presentatie[1]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gemene_presentatie[1]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366</Words>
  <Application>Microsoft Office PowerPoint</Application>
  <PresentationFormat>On-screen Show (4:3)</PresentationFormat>
  <Paragraphs>99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algemene_presentatie[1]</vt:lpstr>
      <vt:lpstr>Heart comorbidity correlates with  lung toxicity after (chemo)radiotherapy</vt:lpstr>
      <vt:lpstr>Results:  cardiac comorbidity and dyspnea ≥ 2 are correlated</vt:lpstr>
      <vt:lpstr>Results:  cardiac comorbidity and dyspnea ≥ 2 are correlated</vt:lpstr>
      <vt:lpstr>Results: Multivariate analysis</vt:lpstr>
      <vt:lpstr>Results: no significant correlation found between heart irradiation and dyspnea ≥ 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Results:  cardiac comorbidity and dyspnea ≥ 2 are correlated</dc:title>
  <dc:creator>Georgi</dc:creator>
  <cp:lastModifiedBy>Georgi</cp:lastModifiedBy>
  <cp:revision>4</cp:revision>
  <dcterms:created xsi:type="dcterms:W3CDTF">2013-12-02T16:13:50Z</dcterms:created>
  <dcterms:modified xsi:type="dcterms:W3CDTF">2014-01-27T08:25:22Z</dcterms:modified>
</cp:coreProperties>
</file>